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859" r:id="rId3"/>
    <p:sldId id="1242" r:id="rId4"/>
    <p:sldId id="1285" r:id="rId5"/>
    <p:sldId id="1286" r:id="rId6"/>
    <p:sldId id="1287" r:id="rId7"/>
    <p:sldId id="1288" r:id="rId8"/>
    <p:sldId id="1295" r:id="rId9"/>
    <p:sldId id="1296" r:id="rId10"/>
    <p:sldId id="1297" r:id="rId11"/>
    <p:sldId id="1292" r:id="rId12"/>
    <p:sldId id="1293" r:id="rId13"/>
    <p:sldId id="1249" r:id="rId14"/>
    <p:sldId id="1250" r:id="rId15"/>
    <p:sldId id="1252" r:id="rId16"/>
    <p:sldId id="1300" r:id="rId17"/>
    <p:sldId id="1301" r:id="rId18"/>
    <p:sldId id="1302" r:id="rId19"/>
    <p:sldId id="1298" r:id="rId20"/>
    <p:sldId id="1303" r:id="rId21"/>
    <p:sldId id="1299" r:id="rId22"/>
    <p:sldId id="1304" r:id="rId23"/>
    <p:sldId id="1305" r:id="rId24"/>
    <p:sldId id="1307" r:id="rId25"/>
    <p:sldId id="1306" r:id="rId26"/>
    <p:sldId id="1311" r:id="rId27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高中化学 选择性必修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有机化学基础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1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4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1291" y="1927107"/>
            <a:ext cx="11953328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第三章  烃的衍生物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第三节　醛　酮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丙酮的性质及应用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常温下，丙酮是无色透明的液体，易挥发，能与水、乙醇等互溶。丙酮不能被银氨溶液、新制的氢氧化铜等弱氧化剂氧化。在催化剂存在的条件下，丙酮催化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的化学方程式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8862" y="2897112"/>
            <a:ext cx="3636688" cy="126210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254" y="2996952"/>
            <a:ext cx="3903423" cy="1289313"/>
          </a:xfrm>
          <a:prstGeom prst="rect">
            <a:avLst/>
          </a:prstGeom>
        </p:spPr>
      </p:pic>
      <p:sp>
        <p:nvSpPr>
          <p:cNvPr id="5" name="内容占位符 3"/>
          <p:cNvSpPr txBox="1"/>
          <p:nvPr/>
        </p:nvSpPr>
        <p:spPr bwMode="auto">
          <a:xfrm>
            <a:off x="360854" y="4314978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酮类物质能与氢气发生加成反应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不能被银氨溶液氧化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但是可以燃烧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所以酮类物质也能发生氧化反应。</a:t>
            </a:r>
            <a:endParaRPr lang="zh-CN" altLang="en-US"/>
          </a:p>
        </p:txBody>
      </p:sp>
      <p:pic>
        <p:nvPicPr>
          <p:cNvPr id="6" name="温馨提示.eps" descr="id:21474914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468280"/>
            <a:ext cx="1730375" cy="3397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）应用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酮是重要的有机溶剂和化工原料。例如，丙酮可用作化学纤维、钢瓶储存乙炔等的溶剂，还用于生产有机玻璃、农药和涂料等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/>
          <p:nvPr/>
        </p:nvSpPr>
        <p:spPr bwMode="auto">
          <a:xfrm>
            <a:off x="360854" y="2566645"/>
            <a:ext cx="11485848" cy="646331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酮与醛可能为官能团异构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如丙醛与丙酮互为同分异构体。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名师点拨.eps" descr="id:214749343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2657237"/>
            <a:ext cx="1771650" cy="4140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2845" y="692696"/>
            <a:ext cx="6298705" cy="674227"/>
          </a:xfrm>
          <a:prstGeom prst="rect">
            <a:avLst/>
          </a:prstGeom>
        </p:spPr>
      </p:pic>
      <p:pic>
        <p:nvPicPr>
          <p:cNvPr id="4" name="要点1.eps" descr="id:21474915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7434" y="1556792"/>
            <a:ext cx="1240790" cy="4356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醛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基的检验方法及注意事项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检验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062" y="2913884"/>
            <a:ext cx="6836903" cy="182751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注意事项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）银镜反应的注意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70870" y="1876780"/>
            <a:ext cx="5472608" cy="45788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）与新制的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反应的注意事项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所用的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必须是新制的，而且制备时，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溶液必须明显过量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加热时必须将混合液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加热至沸腾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，才能看到明显的砖红色沉淀。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加热煮沸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时间不能过长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，防止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受热分解成黑色的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9160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3064" y="908720"/>
            <a:ext cx="1286510" cy="414655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山东济宁微山县第一中学高二月考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）下列有关乙醛的银镜反应和乙醛与新制的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反应实验的说法，正确的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试管应先用热的烧碱溶液洗涤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然后用蒸馏水洗涤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的稀氨水中滴入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AgNO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配得银氨溶液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将乙醛滴入银氨溶液中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加热煮沸制银镜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mol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溶液混合后加入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的乙醛溶液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加热得砖红色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沉淀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60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2600" y="908720"/>
            <a:ext cx="983615" cy="350520"/>
          </a:xfrm>
          <a:prstGeom prst="rect">
            <a:avLst/>
          </a:prstGeom>
        </p:spPr>
      </p:pic>
      <p:pic>
        <p:nvPicPr>
          <p:cNvPr id="5" name="24答案.eps" descr="id:2147491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4748361"/>
            <a:ext cx="983615" cy="35052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银镜反应实验时试管要洁净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实验前用热的烧碱溶液洗涤是为了将试管内壁上的油污洗净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配制银氨溶液时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溶液中滴加稀氨水至最初产生的沉淀恰好溶解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即制得银氨溶液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制取光亮的银镜必须将试管放在热水中温热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反应所用的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u="wavy" baseline="-250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必须是新制的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而且制备时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溶液必须明显过量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加热时间不能过长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防止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u="wavy" baseline="-2500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受热分解成黑色的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CuO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根据题给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溶液的量知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而乙醛与新制的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的反应要在碱性条件下进行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故观察不到砖红色沉淀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86694" y="4581128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916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0794" y="836712"/>
            <a:ext cx="1240790" cy="43561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醛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的转化和定量计算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醛的氧化和还原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规律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2132856"/>
            <a:ext cx="6752920" cy="105392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醛基的定量计算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）醛基发生银镜反应或与新制的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反应时，物质的量的关系如下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）甲醛发生氧化反应时可理解为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甲醛分子中相当于有两个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当与足量的银氨溶液或新制的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作用时，存在如下物质的量的关系：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甲醛～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1mol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甲醛～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4686" y="1844824"/>
            <a:ext cx="1172103" cy="94090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921" y="1988840"/>
            <a:ext cx="1036220" cy="84070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537" y="2880810"/>
            <a:ext cx="1935582" cy="8798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3837" y="2852936"/>
            <a:ext cx="1725405" cy="8162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9022" y="4208515"/>
            <a:ext cx="1289313" cy="96994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2.eps" descr="id:21474916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836712"/>
            <a:ext cx="1451610" cy="467360"/>
          </a:xfrm>
          <a:prstGeom prst="rect">
            <a:avLst/>
          </a:prstGeom>
        </p:spPr>
      </p:pic>
      <p:pic>
        <p:nvPicPr>
          <p:cNvPr id="4" name="24解析.eps" descr="id:21474916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6333" y="2578082"/>
            <a:ext cx="892175" cy="3181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4427597"/>
            <a:ext cx="1047418" cy="377331"/>
          </a:xfrm>
          <a:prstGeom prst="rect">
            <a:avLst/>
          </a:prstGeom>
        </p:spPr>
      </p:pic>
      <p:sp>
        <p:nvSpPr>
          <p:cNvPr id="11" name="内容占位符 10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湖北襄阳四中高二月考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）现有相对分子质量为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的几种有机物，试写出符合条件的有机物的结构简式。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）若该有机物为烃，则其可能的结构简式为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334566" y="2348880"/>
                <a:ext cx="11512136" cy="20294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2400" smtClean="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因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某有机物的相对分子质量为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58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烃只由碳、氢两种元素组成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sz="2400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ea typeface="楷体" panose="02010609060101010101" pitchFamily="49" charset="-122"/>
                    <a:cs typeface="Times New Roman" panose="02020603050405020304" pitchFamily="18" charset="0"/>
                  </a:rPr>
                  <a:t>商余法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𝟓𝟖</m:t>
                            </m:r>
                          </m:num>
                          <m:den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𝟏𝟒</m:t>
                            </m:r>
                          </m:den>
                        </m:f>
                        <m: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m:rPr>
                            <m:nor/>
                          </m:rPr>
                          <a:rPr lang="en-US" altLang="zh-CN"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…</m:t>
                        </m:r>
                        <m:r>
                          <a:rPr lang="en-US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d>
                  </m:oMath>
                </a14:m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可知其分子式为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4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10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则该有机物为丁烷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丁烷的结构简式有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2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CH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CH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aseline="-2500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3</a:t>
                </a:r>
                <a:r>
                  <a:rPr lang="zh-CN" altLang="zh-CN" sz="2400">
                    <a:solidFill>
                      <a:srgbClr val="000000"/>
                    </a:solidFill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66" y="2348880"/>
                <a:ext cx="11512136" cy="2029402"/>
              </a:xfrm>
              <a:prstGeom prst="rect">
                <a:avLst/>
              </a:prstGeom>
              <a:blipFill rotWithShape="1">
                <a:blip r:embed="rId4"/>
                <a:stretch>
                  <a:fillRect l="-5" t="-1" r="1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/>
          <p:cNvSpPr/>
          <p:nvPr/>
        </p:nvSpPr>
        <p:spPr>
          <a:xfrm>
            <a:off x="1381984" y="4293096"/>
            <a:ext cx="44983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1695" y="658339"/>
            <a:ext cx="6357847" cy="674227"/>
          </a:xfrm>
          <a:prstGeom prst="rect">
            <a:avLst/>
          </a:prstGeom>
        </p:spPr>
      </p:pic>
      <p:pic>
        <p:nvPicPr>
          <p:cNvPr id="4" name="知识点1.eps" descr="id:21474914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182" y="1484784"/>
            <a:ext cx="1346200" cy="3721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醛的定义与通式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）定义：由烃基（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或氢原子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）与醛基相连而构成的化合物，其官能团的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结构式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，简写为—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）通式：饱和一元醛的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通式为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i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baseline="-25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992" y="3166469"/>
            <a:ext cx="1378026" cy="1023169"/>
          </a:xfrm>
          <a:prstGeom prst="rect">
            <a:avLst/>
          </a:prstGeom>
        </p:spPr>
      </p:pic>
      <p:sp>
        <p:nvSpPr>
          <p:cNvPr id="6" name="内容占位符 3"/>
          <p:cNvSpPr txBox="1"/>
          <p:nvPr/>
        </p:nvSpPr>
        <p:spPr bwMode="auto">
          <a:xfrm>
            <a:off x="360854" y="4942909"/>
            <a:ext cx="11485848" cy="646331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醛基的结构简式为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不能写成</a:t>
            </a:r>
            <a:r>
              <a:rPr lang="en-US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名师点拨.eps" descr="id:21474933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5033501"/>
            <a:ext cx="1771650" cy="41402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）若该有机物是一种饱和一元醛，则其结构简式为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12187" y="1573552"/>
            <a:ext cx="892175" cy="3181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187" y="2677136"/>
            <a:ext cx="1047418" cy="37733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4566" y="1340768"/>
            <a:ext cx="115121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240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该有机物是一种饱和一元醛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且相对分子质量是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58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设饱和一元醛的通式为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400" i="1" baseline="-2500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i="1" baseline="-2500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14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16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58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解得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因此该有机物的结构简式为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CHO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59605" y="2634968"/>
            <a:ext cx="23230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</a:rPr>
              <a:t>3</a:t>
            </a:r>
            <a:r>
              <a:rPr lang="en-US" altLang="zh-CN" sz="2400">
                <a:solidFill>
                  <a:srgbClr val="000000"/>
                </a:solidFill>
              </a:rPr>
              <a:t>CH</a:t>
            </a:r>
            <a:r>
              <a:rPr lang="en-US" altLang="zh-CN" sz="2400" baseline="-25000">
                <a:solidFill>
                  <a:srgbClr val="000000"/>
                </a:solidFill>
              </a:rPr>
              <a:t>2</a:t>
            </a:r>
            <a:r>
              <a:rPr lang="en-US" altLang="zh-CN" sz="2400">
                <a:solidFill>
                  <a:srgbClr val="000000"/>
                </a:solidFill>
              </a:rPr>
              <a:t>CHO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该有机物与足量银氨溶液作用可析出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mol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，则该有机物的结构简式为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4530" y="2062882"/>
            <a:ext cx="892175" cy="3181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18" y="3653915"/>
            <a:ext cx="1047418" cy="37733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1844824"/>
            <a:ext cx="11485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1mol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该有机物与足量的银氨溶液反应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可析出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4mol</a:t>
            </a:r>
            <a:r>
              <a:rPr lang="en-US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Ag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可知有机物中含有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个醛基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相对分子质量为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58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则不可能为甲醛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故其分子式为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en-US" altLang="zh-CN" sz="24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结构简式为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OHC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CHO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99236" y="3420374"/>
            <a:ext cx="18950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OHC</a:t>
            </a:r>
            <a:r>
              <a:rPr lang="en-US" altLang="zh-CN" sz="2400">
                <a:solidFill>
                  <a:srgbClr val="000000"/>
                </a:solidFill>
                <a:latin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CHO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）若该有机物能与金属钠反应，又能使溴的四氯化碳溶液褪色，则该有机物的结构简式可能是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羟基连在碳碳双键上的有机物极不稳定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65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8495" y="2072725"/>
            <a:ext cx="892175" cy="3181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4396778"/>
            <a:ext cx="1047418" cy="37733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19071" y="1916832"/>
            <a:ext cx="1156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该有机物能与金属钠反应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说明含有羟基或羧基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又能使溴的四氯化碳溶液褪色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说明含有碳碳双键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其相对分子质量是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58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所以该有机物中不含羧基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应含有羟基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则其分子式为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baseline="-25000" dirty="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又因为</a:t>
            </a:r>
            <a:r>
              <a:rPr lang="zh-CN" altLang="zh-CN" sz="2400" u="wavy" dirty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羟基连在碳碳双键上的有机物极不稳定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则该有机物的结构简式为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      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                 </a:t>
            </a:r>
            <a:r>
              <a:rPr lang="en-US" altLang="zh-CN" sz="24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886" y="3746833"/>
            <a:ext cx="3204916" cy="3641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694" y="4403345"/>
            <a:ext cx="3204916" cy="364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1310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本题时的注意点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注意应用商余法求解化学式。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mol Ag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注意官能团与性质之间的关系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351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36712"/>
            <a:ext cx="1887855" cy="41402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870" y="1980214"/>
            <a:ext cx="1272886" cy="1004455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9888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山东济宁高二期中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）下列操作不能达到实验目的的是（　　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3" name="24典例3.eps" descr="id:21474935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86732" y="908720"/>
            <a:ext cx="1097280" cy="3530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40021" y="1558310"/>
              <a:ext cx="11422985" cy="465302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60248"/>
                    <a:gridCol w="3698793"/>
                    <a:gridCol w="7063944"/>
                  </a:tblGrid>
                  <a:tr h="31733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选项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目的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操作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6346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鉴别苯和甲苯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分别取适量苯和甲苯于两支试管中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分别加入少量酸性高锰酸钾溶液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观察液体是否褪色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70170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检验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3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3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3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3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CHCHO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中的碳碳双键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altLang="en-US" sz="2300" b="1">
                              <a:solidFill>
                                <a:srgbClr val="000000"/>
                              </a:solidFill>
                              <a:effectLst/>
                              <a:latin typeface="楷体" panose="02010609060101010101" pitchFamily="49" charset="-122"/>
                              <a:ea typeface="楷体" panose="02010609060101010101" pitchFamily="49" charset="-122"/>
                              <a:cs typeface="楷体" panose="02010609060101010101" pitchFamily="49" charset="-122"/>
                            </a:rPr>
                            <a:t>取适量样品于试管中，加入足量新制的</a:t>
                          </a:r>
                          <a:r>
                            <a:rPr lang="en-US" alt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zh-CN" alt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alt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alt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altLang="zh-CN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altLang="en-US" sz="2300" b="1">
                              <a:solidFill>
                                <a:srgbClr val="000000"/>
                              </a:solidFill>
                              <a:effectLst/>
                              <a:latin typeface="楷体" panose="02010609060101010101" pitchFamily="49" charset="-122"/>
                              <a:ea typeface="楷体" panose="02010609060101010101" pitchFamily="49" charset="-122"/>
                              <a:cs typeface="楷体" panose="02010609060101010101" pitchFamily="49" charset="-122"/>
                            </a:rPr>
                            <a:t>，加热至不再生成砖红色沉淀，静置，取上层清液，加硫酸酸化，再滴加溴水，观察液体是否褪色</a:t>
                          </a:r>
                          <a:endParaRPr lang="zh-CN" altLang="en-US" sz="2300" b="1">
                            <a:solidFill>
                              <a:srgbClr val="000000"/>
                            </a:solidFill>
                            <a:effectLst/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楷体" panose="02010609060101010101" pitchFamily="49" charset="-122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5199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验证乙醇发生了消去反应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在圆底烧瓶中加入乙醇和浓硫酸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体积比约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的混合溶液</a:t>
                          </a:r>
                          <a:r>
                            <a:rPr lang="en-US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20 mL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放入少量沸石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迅速升温至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170 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℃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将产生的气体通入溴水中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346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配制银氨溶液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在洁净的试管中加入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％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AgNO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溶液</a:t>
                          </a:r>
                          <a:r>
                            <a:rPr lang="en-US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 mL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边振荡边逐滴加入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％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氨水直到沉淀恰好溶解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格 1"/>
              <p:cNvGraphicFramePr>
                <a:graphicFrameLocks noGrp="1"/>
              </p:cNvGraphicFramePr>
              <p:nvPr/>
            </p:nvGraphicFramePr>
            <p:xfrm>
              <a:off x="440021" y="1558310"/>
              <a:ext cx="11422985" cy="465302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660248"/>
                    <a:gridCol w="3698793"/>
                    <a:gridCol w="7063944"/>
                  </a:tblGrid>
                  <a:tr h="31733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选项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目的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操作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6346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鉴别苯和甲苯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分别取适量苯和甲苯于两支试管中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分别加入少量酸性高锰酸钾溶液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观察液体是否褪色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6588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altLang="en-US" sz="2300" b="1">
                              <a:solidFill>
                                <a:srgbClr val="000000"/>
                              </a:solidFill>
                              <a:effectLst/>
                              <a:latin typeface="楷体" panose="02010609060101010101" pitchFamily="49" charset="-122"/>
                              <a:ea typeface="楷体" panose="02010609060101010101" pitchFamily="49" charset="-122"/>
                              <a:cs typeface="楷体" panose="02010609060101010101" pitchFamily="49" charset="-122"/>
                            </a:rPr>
                            <a:t>取适量样品于试管中，加入足量新制的</a:t>
                          </a:r>
                          <a:r>
                            <a:rPr lang="en-US" alt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Cu</a:t>
                          </a:r>
                          <a:r>
                            <a:rPr lang="zh-CN" alt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alt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alt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en-US" altLang="zh-CN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altLang="en-US" sz="2300" b="1">
                              <a:solidFill>
                                <a:srgbClr val="000000"/>
                              </a:solidFill>
                              <a:effectLst/>
                              <a:latin typeface="楷体" panose="02010609060101010101" pitchFamily="49" charset="-122"/>
                              <a:ea typeface="楷体" panose="02010609060101010101" pitchFamily="49" charset="-122"/>
                              <a:cs typeface="楷体" panose="02010609060101010101" pitchFamily="49" charset="-122"/>
                            </a:rPr>
                            <a:t>，加热至不再生成砖红色沉淀，静置，取上层清液，加硫酸酸化，再滴加溴水，观察液体是否褪色</a:t>
                          </a:r>
                          <a:endParaRPr lang="zh-CN" altLang="en-US" sz="2300" b="1">
                            <a:solidFill>
                              <a:srgbClr val="000000"/>
                            </a:solidFill>
                            <a:effectLst/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楷体" panose="02010609060101010101" pitchFamily="49" charset="-122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95199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验证乙醇发生了消去反应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在圆底烧瓶中加入乙醇和浓硫酸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体积比约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∶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的混合溶液</a:t>
                          </a:r>
                          <a:r>
                            <a:rPr lang="en-US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20 mL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放入少量沸石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迅速升温至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170 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℃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将产生的气体通入溴水中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6346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配制银氨溶液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3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在洁净的试管中加入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％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AgNO</a:t>
                          </a:r>
                          <a:r>
                            <a:rPr lang="en-US" sz="23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溶液</a:t>
                          </a:r>
                          <a:r>
                            <a:rPr lang="en-US" sz="23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 mL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边振荡边逐滴加入</a:t>
                          </a:r>
                          <a:r>
                            <a:rPr lang="en-US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％</a:t>
                          </a:r>
                          <a:r>
                            <a:rPr lang="zh-CN" sz="23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氨水直到沉淀恰好溶解</a:t>
                          </a:r>
                          <a:endParaRPr lang="zh-CN" sz="23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60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908720"/>
            <a:ext cx="983615" cy="350520"/>
          </a:xfrm>
          <a:prstGeom prst="rect">
            <a:avLst/>
          </a:prstGeom>
        </p:spPr>
      </p:pic>
      <p:pic>
        <p:nvPicPr>
          <p:cNvPr id="5" name="24答案.eps" descr="id:21474916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5359487"/>
            <a:ext cx="983615" cy="350520"/>
          </a:xfrm>
          <a:prstGeom prst="rect">
            <a:avLst/>
          </a:prstGeom>
        </p:spPr>
      </p:pic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向分别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盛有苯和甲苯的两支试管中滴入少量酸性高锰酸钾溶液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盛有苯的试管中液体不褪色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盛有甲苯的试管中液体紫红色褪去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可以鉴别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溴水具有强氧化性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的醛基能被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新制的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Cu(OH)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氧化，酸化后再滴加溴水，此时溴水褪色说明发生了加成反应，证明样品分子中含有碳碳双键，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乙醇发生消去反应时产生的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杂质也可以使溴水褪色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实验未除杂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故不能验证乙醇发生了消去反应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在洁净的试管中加入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AgNO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逐滴加入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氨水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边滴边振荡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至沉淀恰好溶解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可配得银氨溶液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不能加入过量的氨水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否则会生成容易爆炸的物质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854" y="1988840"/>
            <a:ext cx="2271082" cy="43174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663424" y="5229200"/>
            <a:ext cx="40322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乙醛的物理性质与结构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1988840"/>
          <a:ext cx="11422984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1579044"/>
                <a:gridCol w="1058964"/>
                <a:gridCol w="2376264"/>
                <a:gridCol w="1728192"/>
                <a:gridCol w="1872208"/>
                <a:gridCol w="2808312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颜色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状态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气味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密度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沸点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溶解性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无色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液态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有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刺激性气味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比水的小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.8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易挥发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与水、乙醇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等互溶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83714" y="1412776"/>
          <a:ext cx="11440128" cy="2606040"/>
        </p:xfrm>
        <a:graphic>
          <a:graphicData uri="http://schemas.openxmlformats.org/drawingml/2006/table">
            <a:tbl>
              <a:tblPr firstRow="1" firstCol="1" bandRow="1"/>
              <a:tblGrid>
                <a:gridCol w="1952227"/>
                <a:gridCol w="3255209"/>
                <a:gridCol w="3312368"/>
                <a:gridCol w="2920324"/>
              </a:tblGrid>
              <a:tr h="4875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结构简式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分子结构模型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136047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82838" y="2132856"/>
            <a:ext cx="2146882" cy="178191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217" y="2129610"/>
            <a:ext cx="2168351" cy="11450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4124" y="2276872"/>
            <a:ext cx="1857768" cy="135396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4627002"/>
            <a:ext cx="11422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　官能团：醛基（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           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），碳原子采取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sp</a:t>
            </a:r>
            <a:r>
              <a:rPr lang="en-US" altLang="zh-CN" sz="2400" baseline="30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杂化，与其他原子形成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个</a:t>
            </a:r>
            <a:r>
              <a:rPr lang="en-US" altLang="zh-CN" sz="2400" i="1">
                <a:solidFill>
                  <a:srgbClr val="000000"/>
                </a:solidFill>
                <a:cs typeface="Times New Roman" panose="02020603050405020304" pitchFamily="18" charset="0"/>
              </a:rPr>
              <a:t>σ</a:t>
            </a: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键</a:t>
            </a:r>
            <a:endParaRPr lang="en-US" altLang="zh-CN" sz="240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24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个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π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键。乙醛的核磁共振氢谱有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组峰，峰面积之比为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8902" y="4112468"/>
            <a:ext cx="1428016" cy="111067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乙醛的化学性质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）加成反应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催化加氢（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又称为还原反应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化学方程式：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HCN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反应原理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66814" y="2420888"/>
            <a:ext cx="1755176" cy="76427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987" y="3429000"/>
            <a:ext cx="3501251" cy="114736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782" y="5085184"/>
            <a:ext cx="5328592" cy="14958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8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5344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）氧化反应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与银氨溶液反应：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2Ag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↓＋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与新制的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↓＋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的催化氧化反应：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内容占位符 8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53445"/>
              </a:xfrm>
              <a:blipFill rotWithShape="1">
                <a:blip r:embed="rId1"/>
                <a:stretch>
                  <a:fillRect l="-2" t="-15" r="1" b="-37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78" y="4736883"/>
            <a:ext cx="7166876" cy="142842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  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检验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可选用银氨溶液或新制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从氧化还原的角度理解醇、醛、羧酸的相互转化关系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为醇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羧酸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pic>
        <p:nvPicPr>
          <p:cNvPr id="6" name="名师点拨.eps" descr="id:214749340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36712"/>
            <a:ext cx="1956435" cy="4572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478" y="1628800"/>
            <a:ext cx="2004940" cy="10172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9147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06574" y="908720"/>
            <a:ext cx="1560195" cy="414655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醛</a:t>
            </a:r>
            <a:r>
              <a:rPr lang="zh-CN" altLang="zh-CN" b="1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甲醛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最简单的醛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甲醛又叫蚁醛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，是一种无色、有强烈刺激性气味的气体，易溶于水。其水溶液又称福尔马林，具有杀菌、防腐性能，可用于消毒和制作生物标本。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苯甲醛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最简单的芳香醛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苯甲醛俗称苦杏仁油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，是一种有苦杏仁气味的无色液体。苯甲醛是制造染料、香料及药物的重要原料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3.eps" descr="id:214749149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4074" y="836712"/>
            <a:ext cx="1600200" cy="424815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酮的概念和结构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726" y="2132856"/>
            <a:ext cx="8145141" cy="229000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3843</Words>
  <Application>WPS 演示</Application>
  <PresentationFormat>自定义</PresentationFormat>
  <Paragraphs>213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601</cp:revision>
  <dcterms:created xsi:type="dcterms:W3CDTF">2020-11-06T05:24:00Z</dcterms:created>
  <dcterms:modified xsi:type="dcterms:W3CDTF">2025-11-11T06:05:08Z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2052-12.1.0.23542</vt:lpwstr>
  </property>
  <property fmtid="{D5CDD505-2E9C-101B-9397-08002B2CF9AE}" pid="3" name="ICV">
    <vt:lpwstr>36232FDE45674238B9FBB355ECD9E023_12</vt:lpwstr>
  </property>
</Properties>
</file>